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4" r:id="rId4"/>
    <p:sldId id="259" r:id="rId5"/>
    <p:sldId id="261" r:id="rId6"/>
    <p:sldId id="270" r:id="rId7"/>
    <p:sldId id="263" r:id="rId8"/>
    <p:sldId id="268" r:id="rId9"/>
    <p:sldId id="269" r:id="rId10"/>
    <p:sldId id="271" r:id="rId11"/>
    <p:sldId id="273" r:id="rId12"/>
    <p:sldId id="272" r:id="rId13"/>
    <p:sldId id="264" r:id="rId14"/>
    <p:sldId id="265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868D"/>
    <a:srgbClr val="333333"/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2667" autoAdjust="0"/>
  </p:normalViewPr>
  <p:slideViewPr>
    <p:cSldViewPr snapToGrid="0" snapToObjects="1">
      <p:cViewPr varScale="1">
        <p:scale>
          <a:sx n="73" d="100"/>
          <a:sy n="73" d="100"/>
        </p:scale>
        <p:origin x="175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tina\Desktop\Gerba%20Lab\NASA\Socks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tina\Desktop\Gerba%20Lab\NASA\Socks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tina\Desktop\Gerba%20Lab\NASA\Socks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Log Reduction of </a:t>
            </a:r>
            <a:r>
              <a:rPr lang="en-US" i="1" dirty="0"/>
              <a:t>S. aureus </a:t>
            </a:r>
            <a:r>
              <a:rPr lang="en-US" dirty="0"/>
              <a:t>(3% H2O2)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 min Contact Time</c:v>
          </c:tx>
          <c:spPr>
            <a:gradFill rotWithShape="1">
              <a:gsLst>
                <a:gs pos="0">
                  <a:schemeClr val="accent5">
                    <a:shade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2254901960784314E-3"/>
                  <c:y val="6.8749989849903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'3% COMPILATION'!$AI$6:$AI$12</c:f>
                <c:numCache>
                  <c:formatCode>General</c:formatCode>
                  <c:ptCount val="7"/>
                  <c:pt idx="0">
                    <c:v>9.2462495250282314E-2</c:v>
                  </c:pt>
                  <c:pt idx="2">
                    <c:v>0.12892844111163743</c:v>
                  </c:pt>
                  <c:pt idx="4">
                    <c:v>0.48541289692719358</c:v>
                  </c:pt>
                  <c:pt idx="6">
                    <c:v>0.65242862522969747</c:v>
                  </c:pt>
                </c:numCache>
              </c:numRef>
            </c:plus>
            <c:minus>
              <c:numRef>
                <c:f>'3% COMPILATION'!$AI$6:$AI$12</c:f>
                <c:numCache>
                  <c:formatCode>General</c:formatCode>
                  <c:ptCount val="7"/>
                  <c:pt idx="0">
                    <c:v>9.2462495250282314E-2</c:v>
                  </c:pt>
                  <c:pt idx="2">
                    <c:v>0.12892844111163743</c:v>
                  </c:pt>
                  <c:pt idx="4">
                    <c:v>0.48541289692719358</c:v>
                  </c:pt>
                  <c:pt idx="6">
                    <c:v>0.65242862522969747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'3%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'3% COMPILATION'!$AE$6:$AE$12</c:f>
              <c:numCache>
                <c:formatCode>General</c:formatCode>
                <c:ptCount val="7"/>
                <c:pt idx="0" formatCode="0.00">
                  <c:v>-1.948556052152078E-2</c:v>
                </c:pt>
                <c:pt idx="2" formatCode="0.00">
                  <c:v>7.4149392854940308E-2</c:v>
                </c:pt>
                <c:pt idx="4" formatCode="0.00">
                  <c:v>0.92223152516565599</c:v>
                </c:pt>
                <c:pt idx="6" formatCode="0.00">
                  <c:v>2.7515045511863772</c:v>
                </c:pt>
              </c:numCache>
            </c:numRef>
          </c:val>
        </c:ser>
        <c:ser>
          <c:idx val="1"/>
          <c:order val="1"/>
          <c:tx>
            <c:v>40 min Contact Time</c:v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'3% COMPILATION'!$AJ$6:$AJ$12</c:f>
                <c:numCache>
                  <c:formatCode>General</c:formatCode>
                  <c:ptCount val="7"/>
                  <c:pt idx="0">
                    <c:v>0.17055002205501091</c:v>
                  </c:pt>
                  <c:pt idx="2">
                    <c:v>0.24290369546539084</c:v>
                  </c:pt>
                  <c:pt idx="4">
                    <c:v>1.3469693416844206</c:v>
                  </c:pt>
                  <c:pt idx="6">
                    <c:v>0.90328641929111997</c:v>
                  </c:pt>
                </c:numCache>
              </c:numRef>
            </c:plus>
            <c:minus>
              <c:numRef>
                <c:f>'3% COMPILATION'!$AJ$6:$AJ$12</c:f>
                <c:numCache>
                  <c:formatCode>General</c:formatCode>
                  <c:ptCount val="7"/>
                  <c:pt idx="0">
                    <c:v>0.17055002205501091</c:v>
                  </c:pt>
                  <c:pt idx="2">
                    <c:v>0.24290369546539084</c:v>
                  </c:pt>
                  <c:pt idx="4">
                    <c:v>1.3469693416844206</c:v>
                  </c:pt>
                  <c:pt idx="6">
                    <c:v>0.90328641929111997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'3%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'3% COMPILATION'!$AF$6:$AF$12</c:f>
              <c:numCache>
                <c:formatCode>General</c:formatCode>
                <c:ptCount val="7"/>
                <c:pt idx="0" formatCode="0.00">
                  <c:v>0.1009981501987494</c:v>
                </c:pt>
                <c:pt idx="2" formatCode="0.00">
                  <c:v>0.36370370410048719</c:v>
                </c:pt>
                <c:pt idx="4" formatCode="0.00">
                  <c:v>3.8279126521266016</c:v>
                </c:pt>
                <c:pt idx="6" formatCode="0.00">
                  <c:v>5.0177758480804195</c:v>
                </c:pt>
              </c:numCache>
            </c:numRef>
          </c:val>
        </c:ser>
        <c:ser>
          <c:idx val="2"/>
          <c:order val="2"/>
          <c:tx>
            <c:v>60 min Contact Time</c:v>
          </c:tx>
          <c:spPr>
            <a:gradFill rotWithShape="1">
              <a:gsLst>
                <a:gs pos="0">
                  <a:schemeClr val="accent5">
                    <a:tint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'3% COMPILATION'!$AK$6:$AK$12</c:f>
                <c:numCache>
                  <c:formatCode>General</c:formatCode>
                  <c:ptCount val="7"/>
                  <c:pt idx="0">
                    <c:v>0.10176959190897408</c:v>
                  </c:pt>
                  <c:pt idx="2">
                    <c:v>4.5318968034834643E-2</c:v>
                  </c:pt>
                  <c:pt idx="4">
                    <c:v>1.2384307252514515</c:v>
                  </c:pt>
                  <c:pt idx="6">
                    <c:v>0.82036364987104082</c:v>
                  </c:pt>
                </c:numCache>
              </c:numRef>
            </c:plus>
            <c:minus>
              <c:numRef>
                <c:f>'3% COMPILATION'!$AK$6:$AK$12</c:f>
                <c:numCache>
                  <c:formatCode>General</c:formatCode>
                  <c:ptCount val="7"/>
                  <c:pt idx="0">
                    <c:v>0.10176959190897408</c:v>
                  </c:pt>
                  <c:pt idx="2">
                    <c:v>4.5318968034834643E-2</c:v>
                  </c:pt>
                  <c:pt idx="4">
                    <c:v>1.2384307252514515</c:v>
                  </c:pt>
                  <c:pt idx="6">
                    <c:v>0.82036364987104082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'3%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'3% COMPILATION'!$AG$6:$AG$12</c:f>
              <c:numCache>
                <c:formatCode>General</c:formatCode>
                <c:ptCount val="7"/>
                <c:pt idx="0" formatCode="0.00">
                  <c:v>0.14735928201970619</c:v>
                </c:pt>
                <c:pt idx="2" formatCode="0.00">
                  <c:v>0.24211585035055308</c:v>
                </c:pt>
                <c:pt idx="4" formatCode="0.00">
                  <c:v>2.3353165154294184</c:v>
                </c:pt>
                <c:pt idx="6" formatCode="0.00">
                  <c:v>5.0254024539944675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6569288"/>
        <c:axId val="126567328"/>
      </c:barChart>
      <c:catAx>
        <c:axId val="12656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67328"/>
        <c:crosses val="autoZero"/>
        <c:auto val="1"/>
        <c:lblAlgn val="ctr"/>
        <c:lblOffset val="100"/>
        <c:noMultiLvlLbl val="0"/>
      </c:catAx>
      <c:valAx>
        <c:axId val="12656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 Reduction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6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Log Reduction of </a:t>
            </a:r>
            <a:r>
              <a:rPr lang="en-US" i="1" dirty="0"/>
              <a:t>S. aureus </a:t>
            </a:r>
            <a:r>
              <a:rPr lang="en-US" dirty="0"/>
              <a:t>(1% H2O2)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68235220597425"/>
          <c:y val="0.1090782693887655"/>
          <c:w val="0.8714763779527559"/>
          <c:h val="0.78590599785334847"/>
        </c:manualLayout>
      </c:layout>
      <c:barChart>
        <c:barDir val="col"/>
        <c:grouping val="clustered"/>
        <c:varyColors val="0"/>
        <c:ser>
          <c:idx val="0"/>
          <c:order val="0"/>
          <c:tx>
            <c:v>20 min Contact Time</c:v>
          </c:tx>
          <c:spPr>
            <a:gradFill rotWithShape="1">
              <a:gsLst>
                <a:gs pos="0">
                  <a:schemeClr val="accent5">
                    <a:shade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'1% COMPILATION'!$AI$6:$AI$12</c:f>
                <c:numCache>
                  <c:formatCode>General</c:formatCode>
                  <c:ptCount val="7"/>
                  <c:pt idx="0">
                    <c:v>5.6605043230819455E-2</c:v>
                  </c:pt>
                  <c:pt idx="2">
                    <c:v>0.15138917531294632</c:v>
                  </c:pt>
                  <c:pt idx="4">
                    <c:v>5.9697490898630974E-2</c:v>
                  </c:pt>
                  <c:pt idx="6">
                    <c:v>0.11210496290280986</c:v>
                  </c:pt>
                </c:numCache>
              </c:numRef>
            </c:plus>
            <c:minus>
              <c:numRef>
                <c:f>'1% COMPILATION'!$AI$6:$AI$12</c:f>
                <c:numCache>
                  <c:formatCode>General</c:formatCode>
                  <c:ptCount val="7"/>
                  <c:pt idx="0">
                    <c:v>5.6605043230819455E-2</c:v>
                  </c:pt>
                  <c:pt idx="2">
                    <c:v>0.15138917531294632</c:v>
                  </c:pt>
                  <c:pt idx="4">
                    <c:v>5.9697490898630974E-2</c:v>
                  </c:pt>
                  <c:pt idx="6">
                    <c:v>0.11210496290280986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'1%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'1% COMPILATION'!$AE$6:$AE$12</c:f>
              <c:numCache>
                <c:formatCode>General</c:formatCode>
                <c:ptCount val="7"/>
                <c:pt idx="0" formatCode="0.00">
                  <c:v>0.24517571797296944</c:v>
                </c:pt>
                <c:pt idx="2" formatCode="0.00">
                  <c:v>0.40559805985445418</c:v>
                </c:pt>
                <c:pt idx="4" formatCode="0.00">
                  <c:v>0.71037427931800623</c:v>
                </c:pt>
                <c:pt idx="6" formatCode="0.00">
                  <c:v>0.10601211434192677</c:v>
                </c:pt>
              </c:numCache>
            </c:numRef>
          </c:val>
        </c:ser>
        <c:ser>
          <c:idx val="1"/>
          <c:order val="1"/>
          <c:tx>
            <c:v>40 min Contact Time</c:v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'1% COMPILATION'!$AJ$6:$AJ$12</c:f>
                <c:numCache>
                  <c:formatCode>General</c:formatCode>
                  <c:ptCount val="7"/>
                  <c:pt idx="0">
                    <c:v>3.0308749387259817E-2</c:v>
                  </c:pt>
                  <c:pt idx="2">
                    <c:v>7.9484333511876518E-2</c:v>
                  </c:pt>
                  <c:pt idx="4">
                    <c:v>0.15003919655858355</c:v>
                  </c:pt>
                  <c:pt idx="6">
                    <c:v>0.16576228995059081</c:v>
                  </c:pt>
                </c:numCache>
              </c:numRef>
            </c:plus>
            <c:minus>
              <c:numRef>
                <c:f>'1% COMPILATION'!$AJ$6:$AJ$12</c:f>
                <c:numCache>
                  <c:formatCode>General</c:formatCode>
                  <c:ptCount val="7"/>
                  <c:pt idx="0">
                    <c:v>3.0308749387259817E-2</c:v>
                  </c:pt>
                  <c:pt idx="2">
                    <c:v>7.9484333511876518E-2</c:v>
                  </c:pt>
                  <c:pt idx="4">
                    <c:v>0.15003919655858355</c:v>
                  </c:pt>
                  <c:pt idx="6">
                    <c:v>0.16576228995059081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'1%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'1% COMPILATION'!$AF$6:$AF$12</c:f>
              <c:numCache>
                <c:formatCode>General</c:formatCode>
                <c:ptCount val="7"/>
                <c:pt idx="0" formatCode="0.00">
                  <c:v>0.15425188514389179</c:v>
                </c:pt>
                <c:pt idx="2" formatCode="0.00">
                  <c:v>0.20432585950908508</c:v>
                </c:pt>
                <c:pt idx="4" formatCode="0.00">
                  <c:v>0.73358086738991179</c:v>
                </c:pt>
                <c:pt idx="6" formatCode="0.00">
                  <c:v>0.97443366889094418</c:v>
                </c:pt>
              </c:numCache>
            </c:numRef>
          </c:val>
        </c:ser>
        <c:ser>
          <c:idx val="2"/>
          <c:order val="2"/>
          <c:tx>
            <c:v>60 min Contact Time</c:v>
          </c:tx>
          <c:spPr>
            <a:gradFill rotWithShape="1">
              <a:gsLst>
                <a:gs pos="0">
                  <a:schemeClr val="accent5">
                    <a:tint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'1% COMPILATION'!$AK$6:$AK$12</c:f>
                <c:numCache>
                  <c:formatCode>General</c:formatCode>
                  <c:ptCount val="7"/>
                  <c:pt idx="0">
                    <c:v>3.5960745948431752E-2</c:v>
                  </c:pt>
                  <c:pt idx="2">
                    <c:v>0.15662843944479451</c:v>
                  </c:pt>
                  <c:pt idx="4">
                    <c:v>8.5223514716697729E-2</c:v>
                  </c:pt>
                  <c:pt idx="6">
                    <c:v>0.1277280005379178</c:v>
                  </c:pt>
                </c:numCache>
              </c:numRef>
            </c:plus>
            <c:minus>
              <c:numRef>
                <c:f>'1% COMPILATION'!$AK$6:$AK$12</c:f>
                <c:numCache>
                  <c:formatCode>General</c:formatCode>
                  <c:ptCount val="7"/>
                  <c:pt idx="0">
                    <c:v>3.5960745948431752E-2</c:v>
                  </c:pt>
                  <c:pt idx="2">
                    <c:v>0.15662843944479451</c:v>
                  </c:pt>
                  <c:pt idx="4">
                    <c:v>8.5223514716697729E-2</c:v>
                  </c:pt>
                  <c:pt idx="6">
                    <c:v>0.1277280005379178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'1% COMPILATION'!$AD$6:$AD$12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'1% COMPILATION'!$AG$6:$AG$12</c:f>
              <c:numCache>
                <c:formatCode>General</c:formatCode>
                <c:ptCount val="7"/>
                <c:pt idx="0" formatCode="0.00">
                  <c:v>0.13645126340414729</c:v>
                </c:pt>
                <c:pt idx="2" formatCode="0.00">
                  <c:v>0.21871130430572083</c:v>
                </c:pt>
                <c:pt idx="4" formatCode="0.00">
                  <c:v>0.44521317504619767</c:v>
                </c:pt>
                <c:pt idx="6" formatCode="0.00">
                  <c:v>0.97811256817070891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7948976"/>
        <c:axId val="227950152"/>
      </c:barChart>
      <c:catAx>
        <c:axId val="22794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950152"/>
        <c:crosses val="autoZero"/>
        <c:auto val="1"/>
        <c:lblAlgn val="ctr"/>
        <c:lblOffset val="100"/>
        <c:noMultiLvlLbl val="0"/>
      </c:catAx>
      <c:valAx>
        <c:axId val="227950152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 Reduction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94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Log Reduction of </a:t>
            </a:r>
            <a:r>
              <a:rPr lang="en-US" i="1" dirty="0"/>
              <a:t>S. aureus </a:t>
            </a:r>
            <a:r>
              <a:rPr lang="en-US" dirty="0"/>
              <a:t>(0.5% H2O2)</a:t>
            </a:r>
          </a:p>
        </c:rich>
      </c:tx>
      <c:layout>
        <c:manualLayout>
          <c:xMode val="edge"/>
          <c:yMode val="edge"/>
          <c:x val="0.30740317460317462"/>
          <c:y val="2.2088353413654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56401218725442"/>
          <c:y val="0.10197655374106993"/>
          <c:w val="0.86645402843837194"/>
          <c:h val="0.79705363900076098"/>
        </c:manualLayout>
      </c:layout>
      <c:barChart>
        <c:barDir val="col"/>
        <c:grouping val="clustered"/>
        <c:varyColors val="0"/>
        <c:ser>
          <c:idx val="0"/>
          <c:order val="0"/>
          <c:tx>
            <c:v>20 min Contact Time</c:v>
          </c:tx>
          <c:spPr>
            <a:gradFill rotWithShape="1">
              <a:gsLst>
                <a:gs pos="0">
                  <a:schemeClr val="accent5">
                    <a:shade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'0.05% COMPILATION'!$AI$5:$AI$11</c:f>
                <c:numCache>
                  <c:formatCode>General</c:formatCode>
                  <c:ptCount val="7"/>
                  <c:pt idx="0">
                    <c:v>4.197068733789245E-2</c:v>
                  </c:pt>
                  <c:pt idx="2">
                    <c:v>0.13145966088751038</c:v>
                  </c:pt>
                  <c:pt idx="4">
                    <c:v>6.737816923096529E-2</c:v>
                  </c:pt>
                  <c:pt idx="6">
                    <c:v>0.49089179441484548</c:v>
                  </c:pt>
                </c:numCache>
              </c:numRef>
            </c:plus>
            <c:minus>
              <c:numRef>
                <c:f>'0.05% COMPILATION'!$AI$5:$AI$11</c:f>
                <c:numCache>
                  <c:formatCode>General</c:formatCode>
                  <c:ptCount val="7"/>
                  <c:pt idx="0">
                    <c:v>4.197068733789245E-2</c:v>
                  </c:pt>
                  <c:pt idx="2">
                    <c:v>0.13145966088751038</c:v>
                  </c:pt>
                  <c:pt idx="4">
                    <c:v>6.737816923096529E-2</c:v>
                  </c:pt>
                  <c:pt idx="6">
                    <c:v>0.49089179441484548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'0.05% COMPILATION'!$AD$5:$AD$11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'0.05% COMPILATION'!$AE$5:$AE$11</c:f>
              <c:numCache>
                <c:formatCode>General</c:formatCode>
                <c:ptCount val="7"/>
                <c:pt idx="0" formatCode="0.00">
                  <c:v>0.13946269521878071</c:v>
                </c:pt>
                <c:pt idx="2" formatCode="0.00">
                  <c:v>0.13585171914277502</c:v>
                </c:pt>
                <c:pt idx="4" formatCode="0.00">
                  <c:v>0.30982769413335287</c:v>
                </c:pt>
                <c:pt idx="6" formatCode="0.00">
                  <c:v>0.63931763955234844</c:v>
                </c:pt>
              </c:numCache>
            </c:numRef>
          </c:val>
        </c:ser>
        <c:ser>
          <c:idx val="1"/>
          <c:order val="1"/>
          <c:tx>
            <c:v>40 min Contact Time</c:v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'0.05% COMPILATION'!$AJ$5:$AJ$11</c:f>
                <c:numCache>
                  <c:formatCode>General</c:formatCode>
                  <c:ptCount val="7"/>
                  <c:pt idx="0">
                    <c:v>0.12529961252296501</c:v>
                  </c:pt>
                  <c:pt idx="2">
                    <c:v>0.10059540719003203</c:v>
                  </c:pt>
                  <c:pt idx="4">
                    <c:v>0.13033708696456545</c:v>
                  </c:pt>
                  <c:pt idx="6">
                    <c:v>1.2583771850055903</c:v>
                  </c:pt>
                </c:numCache>
              </c:numRef>
            </c:plus>
            <c:minus>
              <c:numRef>
                <c:f>'0.05% COMPILATION'!$AJ$5:$AJ$11</c:f>
                <c:numCache>
                  <c:formatCode>General</c:formatCode>
                  <c:ptCount val="7"/>
                  <c:pt idx="0">
                    <c:v>0.12529961252296501</c:v>
                  </c:pt>
                  <c:pt idx="2">
                    <c:v>0.10059540719003203</c:v>
                  </c:pt>
                  <c:pt idx="4">
                    <c:v>0.13033708696456545</c:v>
                  </c:pt>
                  <c:pt idx="6">
                    <c:v>1.2583771850055903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'0.05% COMPILATION'!$AD$5:$AD$11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'0.05% COMPILATION'!$AF$5:$AF$11</c:f>
              <c:numCache>
                <c:formatCode>General</c:formatCode>
                <c:ptCount val="7"/>
                <c:pt idx="0" formatCode="0.00">
                  <c:v>0.18099904136278214</c:v>
                </c:pt>
                <c:pt idx="2" formatCode="0.00">
                  <c:v>6.7700249436166329E-2</c:v>
                </c:pt>
                <c:pt idx="4" formatCode="0.00">
                  <c:v>0.47675354135816006</c:v>
                </c:pt>
                <c:pt idx="6" formatCode="0.00">
                  <c:v>1.5792517886626056</c:v>
                </c:pt>
              </c:numCache>
            </c:numRef>
          </c:val>
        </c:ser>
        <c:ser>
          <c:idx val="2"/>
          <c:order val="2"/>
          <c:tx>
            <c:v>60 min Contact Time</c:v>
          </c:tx>
          <c:spPr>
            <a:gradFill rotWithShape="1">
              <a:gsLst>
                <a:gs pos="0">
                  <a:schemeClr val="accent5">
                    <a:tint val="6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5000"/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'0.05% COMPILATION'!$AK$5:$AK$11</c:f>
                <c:numCache>
                  <c:formatCode>General</c:formatCode>
                  <c:ptCount val="7"/>
                  <c:pt idx="0">
                    <c:v>0.21579480306739038</c:v>
                  </c:pt>
                  <c:pt idx="2">
                    <c:v>0.13379708445017305</c:v>
                  </c:pt>
                  <c:pt idx="4">
                    <c:v>0.31554165029155851</c:v>
                  </c:pt>
                  <c:pt idx="6">
                    <c:v>0.62185659899682699</c:v>
                  </c:pt>
                </c:numCache>
              </c:numRef>
            </c:plus>
            <c:minus>
              <c:numRef>
                <c:f>'0.05% COMPILATION'!$AK$5:$AK$11</c:f>
                <c:numCache>
                  <c:formatCode>General</c:formatCode>
                  <c:ptCount val="7"/>
                  <c:pt idx="0">
                    <c:v>0.21579480306739038</c:v>
                  </c:pt>
                  <c:pt idx="2">
                    <c:v>0.13379708445017305</c:v>
                  </c:pt>
                  <c:pt idx="4">
                    <c:v>0.31554165029155851</c:v>
                  </c:pt>
                  <c:pt idx="6">
                    <c:v>0.62185659899682699</c:v>
                  </c:pt>
                </c:numCache>
              </c:numRef>
            </c:minus>
            <c:spPr>
              <a:noFill/>
              <a:ln w="9525">
                <a:solidFill>
                  <a:schemeClr val="accent2"/>
                </a:solidFill>
              </a:ln>
              <a:effectLst/>
            </c:spPr>
          </c:errBars>
          <c:cat>
            <c:strRef>
              <c:f>'0.05% COMPILATION'!$AD$5:$AD$11</c:f>
              <c:strCache>
                <c:ptCount val="7"/>
                <c:pt idx="0">
                  <c:v>Non-AM (No Treatment)</c:v>
                </c:pt>
                <c:pt idx="2">
                  <c:v>AM (No Treatment)</c:v>
                </c:pt>
                <c:pt idx="4">
                  <c:v>Non-AM (H2O2 Treated)</c:v>
                </c:pt>
                <c:pt idx="6">
                  <c:v>AM (H2O2 Treated)</c:v>
                </c:pt>
              </c:strCache>
            </c:strRef>
          </c:cat>
          <c:val>
            <c:numRef>
              <c:f>'0.05% COMPILATION'!$AG$5:$AG$11</c:f>
              <c:numCache>
                <c:formatCode>General</c:formatCode>
                <c:ptCount val="7"/>
                <c:pt idx="0" formatCode="0.00">
                  <c:v>0.29031633379281618</c:v>
                </c:pt>
                <c:pt idx="2" formatCode="0.00">
                  <c:v>0.3994847225801752</c:v>
                </c:pt>
                <c:pt idx="4" formatCode="0.00">
                  <c:v>0.73419109523117732</c:v>
                </c:pt>
                <c:pt idx="6" formatCode="0.00">
                  <c:v>4.0819016932615932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9608760"/>
        <c:axId val="209605232"/>
      </c:barChart>
      <c:catAx>
        <c:axId val="209608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05232"/>
        <c:crosses val="autoZero"/>
        <c:auto val="1"/>
        <c:lblAlgn val="ctr"/>
        <c:lblOffset val="100"/>
        <c:noMultiLvlLbl val="0"/>
      </c:catAx>
      <c:valAx>
        <c:axId val="209605232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 Reduction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087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Log Reduction Non-Synergistic</a:t>
            </a:r>
          </a:p>
        </c:rich>
      </c:tx>
      <c:layout>
        <c:manualLayout>
          <c:xMode val="edge"/>
          <c:yMode val="edge"/>
          <c:x val="0.27310411198600176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Synergy!$B$11:$B$15</c:f>
              <c:strCache>
                <c:ptCount val="5"/>
                <c:pt idx="0">
                  <c:v>AM (No Treatment)</c:v>
                </c:pt>
                <c:pt idx="2">
                  <c:v>Non-AM (H2O2 Treated)</c:v>
                </c:pt>
                <c:pt idx="4">
                  <c:v>AM (H2O2 Treated)</c:v>
                </c:pt>
              </c:strCache>
            </c:strRef>
          </c:cat>
          <c:val>
            <c:numRef>
              <c:f>Synergy!$C$11:$C$15</c:f>
              <c:numCache>
                <c:formatCode>General</c:formatCode>
                <c:ptCount val="5"/>
                <c:pt idx="0" formatCode="0.00">
                  <c:v>0.24211585035055308</c:v>
                </c:pt>
                <c:pt idx="2" formatCode="0.00">
                  <c:v>2.3353165154294184</c:v>
                </c:pt>
                <c:pt idx="4" formatCode="0.00">
                  <c:v>2.5774323657799716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6564976"/>
        <c:axId val="126569680"/>
      </c:barChart>
      <c:catAx>
        <c:axId val="12656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69680"/>
        <c:crosses val="autoZero"/>
        <c:auto val="1"/>
        <c:lblAlgn val="ctr"/>
        <c:lblOffset val="100"/>
        <c:noMultiLvlLbl val="0"/>
      </c:catAx>
      <c:valAx>
        <c:axId val="126569680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 Reduction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6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Actual Log Reduction</a:t>
            </a:r>
          </a:p>
        </c:rich>
      </c:tx>
      <c:layout>
        <c:manualLayout>
          <c:xMode val="edge"/>
          <c:yMode val="edge"/>
          <c:x val="0.3553414849165229"/>
          <c:y val="4.8585264173240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Synergy!$B$5:$B$9</c:f>
              <c:strCache>
                <c:ptCount val="5"/>
                <c:pt idx="0">
                  <c:v>AM (No Treatment)</c:v>
                </c:pt>
                <c:pt idx="2">
                  <c:v>Non-AM (H2O2 Treated)</c:v>
                </c:pt>
                <c:pt idx="4">
                  <c:v>AM (H2O2 Treated)</c:v>
                </c:pt>
              </c:strCache>
            </c:strRef>
          </c:cat>
          <c:val>
            <c:numRef>
              <c:f>Synergy!$C$5:$C$9</c:f>
              <c:numCache>
                <c:formatCode>General</c:formatCode>
                <c:ptCount val="5"/>
                <c:pt idx="0" formatCode="0.00">
                  <c:v>0.24211585035055308</c:v>
                </c:pt>
                <c:pt idx="2" formatCode="0.00">
                  <c:v>2.3353165154294184</c:v>
                </c:pt>
                <c:pt idx="4" formatCode="0.00">
                  <c:v>5.0254024539944675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8412408"/>
        <c:axId val="128417112"/>
      </c:barChart>
      <c:catAx>
        <c:axId val="12841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17112"/>
        <c:crosses val="autoZero"/>
        <c:auto val="1"/>
        <c:lblAlgn val="ctr"/>
        <c:lblOffset val="100"/>
        <c:noMultiLvlLbl val="0"/>
      </c:catAx>
      <c:valAx>
        <c:axId val="128417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 Reduction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12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FDB4C-3147-4B91-BE9C-338F9D33899D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4EF61-272A-4756-8FC2-7CCC786BF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Silver: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Demonstrates broad spectrum efficacy against in inactivating most common human bacterial and fungal pathogens.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Has been considered as an alternative to disinfection of water via chlorine during treatment.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Silver ions have the highest level of antimicrobial activity of all the heavy metals</a:t>
            </a:r>
          </a:p>
          <a:p>
            <a:endParaRPr lang="en-US" dirty="0" smtClean="0"/>
          </a:p>
          <a:p>
            <a:r>
              <a:rPr lang="en-US" sz="1800" dirty="0" smtClean="0">
                <a:solidFill>
                  <a:schemeClr val="tx1"/>
                </a:solidFill>
              </a:rPr>
              <a:t>Hydrogen Peroxide (H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):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3%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has been used as a topical antiseptic for many years.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Demonstrates broad-spectrum efficacy against bacteria and other microorganisms.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Is considered a less harmful disinfection method due to breakdown products of water and oxygen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Silver and H2O2, combined:</a:t>
            </a:r>
          </a:p>
          <a:p>
            <a:r>
              <a:rPr lang="en-US" baseline="0" dirty="0" smtClean="0"/>
              <a:t>            </a:t>
            </a:r>
            <a:r>
              <a:rPr lang="en-US" dirty="0" smtClean="0"/>
              <a:t>Has exhibited “synergistic” tendencies when combined for use in disinfection of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4EF61-272A-4756-8FC2-7CCC786BF2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5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AATCC = American Association of Textile Chemists and Colorists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4EF61-272A-4756-8FC2-7CCC786BF2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9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60 min contact time: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AM + H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significantly larger log reduction than Non-AM + H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, AM (no treatment) and Non-AM (no treatment)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(P = 0.003, P = 4.5x10</a:t>
            </a:r>
            <a:r>
              <a:rPr lang="en-US" sz="1200" baseline="30000" dirty="0" smtClean="0">
                <a:solidFill>
                  <a:schemeClr val="tx1"/>
                </a:solidFill>
              </a:rPr>
              <a:t>-5</a:t>
            </a:r>
            <a:r>
              <a:rPr lang="en-US" sz="1200" dirty="0" smtClean="0">
                <a:solidFill>
                  <a:schemeClr val="tx1"/>
                </a:solidFill>
              </a:rPr>
              <a:t>, and P = 3.6x10</a:t>
            </a:r>
            <a:r>
              <a:rPr lang="en-US" sz="1200" baseline="30000" dirty="0" smtClean="0">
                <a:solidFill>
                  <a:schemeClr val="tx1"/>
                </a:solidFill>
              </a:rPr>
              <a:t>-5</a:t>
            </a:r>
            <a:r>
              <a:rPr lang="en-US" sz="1200" dirty="0" smtClean="0">
                <a:solidFill>
                  <a:schemeClr val="tx1"/>
                </a:solidFill>
              </a:rPr>
              <a:t>, respectively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4EF61-272A-4756-8FC2-7CCC786BF2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9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9802"/>
            <a:ext cx="7772400" cy="2843706"/>
          </a:xfrm>
        </p:spPr>
        <p:txBody>
          <a:bodyPr>
            <a:normAutofit/>
          </a:bodyPr>
          <a:lstStyle/>
          <a:p>
            <a:r>
              <a:rPr lang="en-US" dirty="0"/>
              <a:t>How do you </a:t>
            </a:r>
            <a:r>
              <a:rPr lang="en-US" dirty="0" smtClean="0"/>
              <a:t>do </a:t>
            </a:r>
            <a:r>
              <a:rPr lang="en-US" dirty="0"/>
              <a:t>Laundry in Space</a:t>
            </a:r>
            <a:r>
              <a:rPr lang="en-US" dirty="0" smtClean="0"/>
              <a:t>?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en-US" sz="2800" b="0" dirty="0" smtClean="0"/>
              <a:t>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sz="2200" dirty="0" smtClean="0"/>
              <a:t>Assessing </a:t>
            </a:r>
            <a:r>
              <a:rPr lang="en-US" sz="2200" dirty="0"/>
              <a:t>the Efficacy of Hydrogen Peroxide as a Disinfectant/Deodorizer in Combination with </a:t>
            </a:r>
            <a:r>
              <a:rPr lang="en-US" sz="2200" dirty="0" smtClean="0"/>
              <a:t>Silver </a:t>
            </a:r>
            <a:r>
              <a:rPr lang="en-US" sz="2200" dirty="0"/>
              <a:t>Impregnated Textiles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421"/>
            <a:ext cx="6400800" cy="13443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Christina Morrison, Charles P. </a:t>
            </a:r>
            <a:r>
              <a:rPr lang="en-US" dirty="0" err="1" smtClean="0">
                <a:solidFill>
                  <a:schemeClr val="tx1"/>
                </a:solidFill>
              </a:rPr>
              <a:t>Gerba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University of Arizona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631" y="4810966"/>
            <a:ext cx="1306733" cy="1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Synergy</a:t>
            </a:r>
            <a:endParaRPr lang="en-US" sz="3600" dirty="0"/>
          </a:p>
        </p:txBody>
      </p:sp>
      <p:sp>
        <p:nvSpPr>
          <p:cNvPr id="6" name="Content Placeholder 20"/>
          <p:cNvSpPr>
            <a:spLocks noGrp="1"/>
          </p:cNvSpPr>
          <p:nvPr>
            <p:ph idx="13"/>
          </p:nvPr>
        </p:nvSpPr>
        <p:spPr>
          <a:xfrm>
            <a:off x="494171" y="1277568"/>
            <a:ext cx="3828448" cy="4582905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Synergistic effects were exhibited between </a:t>
            </a:r>
            <a:r>
              <a:rPr lang="en-US" sz="1800" dirty="0" smtClean="0">
                <a:solidFill>
                  <a:schemeClr val="tx1"/>
                </a:solidFill>
              </a:rPr>
              <a:t>silver and </a:t>
            </a:r>
            <a:r>
              <a:rPr lang="en-US" sz="1800" dirty="0" smtClean="0">
                <a:solidFill>
                  <a:schemeClr val="tx1"/>
                </a:solidFill>
              </a:rPr>
              <a:t>all concentrations of H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for one hour contact times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3% (P = 0.0056)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1% (P = 0.0053)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0.05% (P = 1.94x10</a:t>
            </a:r>
            <a:r>
              <a:rPr lang="en-US" sz="1800" baseline="30000" dirty="0" smtClean="0">
                <a:solidFill>
                  <a:schemeClr val="tx1"/>
                </a:solidFill>
              </a:rPr>
              <a:t>-5 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baseline="30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Synergy</a:t>
            </a:r>
            <a:endParaRPr lang="en-US" sz="3600" dirty="0"/>
          </a:p>
        </p:txBody>
      </p:sp>
      <p:sp>
        <p:nvSpPr>
          <p:cNvPr id="6" name="Content Placeholder 20"/>
          <p:cNvSpPr>
            <a:spLocks noGrp="1"/>
          </p:cNvSpPr>
          <p:nvPr>
            <p:ph idx="13"/>
          </p:nvPr>
        </p:nvSpPr>
        <p:spPr>
          <a:xfrm>
            <a:off x="494171" y="1277568"/>
            <a:ext cx="3828448" cy="4582905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Synergistic effects were exhibited between </a:t>
            </a:r>
            <a:r>
              <a:rPr lang="en-US" sz="1800" dirty="0" smtClean="0">
                <a:solidFill>
                  <a:schemeClr val="tx1"/>
                </a:solidFill>
              </a:rPr>
              <a:t>silver  </a:t>
            </a:r>
            <a:r>
              <a:rPr lang="en-US" sz="1800" dirty="0" smtClean="0">
                <a:solidFill>
                  <a:schemeClr val="tx1"/>
                </a:solidFill>
              </a:rPr>
              <a:t>and all concentrations of H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for one hour contact times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3% (P = 0.0056)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1% (P = 0.0053)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0.05% (P = 1.94x10</a:t>
            </a:r>
            <a:r>
              <a:rPr lang="en-US" sz="1800" baseline="30000" dirty="0" smtClean="0">
                <a:solidFill>
                  <a:schemeClr val="tx1"/>
                </a:solidFill>
              </a:rPr>
              <a:t>-5 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152787"/>
              </p:ext>
            </p:extLst>
          </p:nvPr>
        </p:nvGraphicFramePr>
        <p:xfrm>
          <a:off x="3940793" y="2740260"/>
          <a:ext cx="4986515" cy="312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Synergy</a:t>
            </a:r>
            <a:endParaRPr lang="en-US" sz="3600" dirty="0"/>
          </a:p>
        </p:txBody>
      </p:sp>
      <p:sp>
        <p:nvSpPr>
          <p:cNvPr id="6" name="Content Placeholder 20"/>
          <p:cNvSpPr>
            <a:spLocks noGrp="1"/>
          </p:cNvSpPr>
          <p:nvPr>
            <p:ph idx="13"/>
          </p:nvPr>
        </p:nvSpPr>
        <p:spPr>
          <a:xfrm>
            <a:off x="494171" y="1277568"/>
            <a:ext cx="3828448" cy="4582905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Synergistic effects were exhibited between </a:t>
            </a:r>
            <a:r>
              <a:rPr lang="en-US" sz="1800" dirty="0" smtClean="0">
                <a:solidFill>
                  <a:schemeClr val="tx1"/>
                </a:solidFill>
              </a:rPr>
              <a:t>silver </a:t>
            </a:r>
            <a:r>
              <a:rPr lang="en-US" sz="1800" dirty="0" smtClean="0">
                <a:solidFill>
                  <a:schemeClr val="tx1"/>
                </a:solidFill>
              </a:rPr>
              <a:t>and all concentrations of H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for one hour contact times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3% (P = 0.0056)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1% (P = 0.0053)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0.05% (P = 1.94x10</a:t>
            </a:r>
            <a:r>
              <a:rPr lang="en-US" sz="1800" baseline="30000" dirty="0" smtClean="0">
                <a:solidFill>
                  <a:schemeClr val="tx1"/>
                </a:solidFill>
              </a:rPr>
              <a:t>-5 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470450"/>
              </p:ext>
            </p:extLst>
          </p:nvPr>
        </p:nvGraphicFramePr>
        <p:xfrm>
          <a:off x="3949936" y="2697481"/>
          <a:ext cx="4986516" cy="316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91" y="10510"/>
            <a:ext cx="7772400" cy="11033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5" name="Content Placeholder 19"/>
          <p:cNvSpPr>
            <a:spLocks noGrp="1"/>
          </p:cNvSpPr>
          <p:nvPr>
            <p:ph idx="1"/>
          </p:nvPr>
        </p:nvSpPr>
        <p:spPr>
          <a:xfrm>
            <a:off x="607788" y="1209489"/>
            <a:ext cx="3701454" cy="466579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Silver impregnated socks treated with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 </a:t>
            </a:r>
            <a:r>
              <a:rPr lang="en-US" dirty="0" smtClean="0">
                <a:solidFill>
                  <a:schemeClr val="tx1"/>
                </a:solidFill>
              </a:rPr>
              <a:t>(all concentrations) exhibit significantly higher log reduction levels when treated for at least 60 minutes.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 </a:t>
            </a:r>
            <a:r>
              <a:rPr lang="en-US" dirty="0" smtClean="0">
                <a:solidFill>
                  <a:schemeClr val="tx1"/>
                </a:solidFill>
              </a:rPr>
              <a:t>alone has significantly higher log reductions when compared to untreated textiles at 60 mins, though less than when combined with silver ions.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Content Placeholder 20"/>
          <p:cNvSpPr>
            <a:spLocks noGrp="1"/>
          </p:cNvSpPr>
          <p:nvPr>
            <p:ph idx="13"/>
          </p:nvPr>
        </p:nvSpPr>
        <p:spPr>
          <a:xfrm>
            <a:off x="4723271" y="1231309"/>
            <a:ext cx="3599264" cy="297173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Hydrogen peroxide treatments less effective at lower concentrations and lower contact times.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Synergistic effects were exhibited for all concentrations of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at 60 min contact time.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Future Work</a:t>
            </a:r>
            <a:endParaRPr lang="en-US" sz="3600" dirty="0"/>
          </a:p>
        </p:txBody>
      </p:sp>
      <p:sp>
        <p:nvSpPr>
          <p:cNvPr id="5" name="Content Placeholder 19"/>
          <p:cNvSpPr>
            <a:spLocks noGrp="1"/>
          </p:cNvSpPr>
          <p:nvPr>
            <p:ph idx="1"/>
          </p:nvPr>
        </p:nvSpPr>
        <p:spPr>
          <a:xfrm>
            <a:off x="685291" y="1503779"/>
            <a:ext cx="3599264" cy="423486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Qualitative Testing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Worn </a:t>
            </a:r>
            <a:r>
              <a:rPr lang="en-US" sz="2000" dirty="0" smtClean="0">
                <a:solidFill>
                  <a:schemeClr val="tx1"/>
                </a:solidFill>
              </a:rPr>
              <a:t>silver </a:t>
            </a:r>
            <a:r>
              <a:rPr lang="en-US" sz="2000" dirty="0" smtClean="0">
                <a:solidFill>
                  <a:schemeClr val="tx1"/>
                </a:solidFill>
              </a:rPr>
              <a:t>impregnated socks and non-antimicrobial treated for one hour with 3%, 1%, and 0.5% H</a:t>
            </a:r>
            <a:r>
              <a:rPr lang="en-US" sz="200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O</a:t>
            </a:r>
            <a:r>
              <a:rPr lang="en-US" sz="200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Olfactory panel will assess odor of treated and untreated, AM &amp; Non-AM sock swatches.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46" y="1585966"/>
            <a:ext cx="1923044" cy="256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985" y="1585966"/>
            <a:ext cx="1923044" cy="2565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67" y="1917078"/>
            <a:ext cx="3817067" cy="9753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Questions?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631" y="4810966"/>
            <a:ext cx="1306733" cy="17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549824" y="1419836"/>
            <a:ext cx="4274423" cy="46136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Currently, there are few options for laundering clothing during space missions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Reused </a:t>
            </a:r>
            <a:r>
              <a:rPr lang="en-US" sz="2000" dirty="0">
                <a:solidFill>
                  <a:schemeClr val="tx1"/>
                </a:solidFill>
              </a:rPr>
              <a:t>&amp; </a:t>
            </a:r>
            <a:r>
              <a:rPr lang="en-US" sz="2000" dirty="0" smtClean="0">
                <a:solidFill>
                  <a:schemeClr val="tx1"/>
                </a:solidFill>
              </a:rPr>
              <a:t>Disposed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Clothing accounts for a significant portion of launched mass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Extending clothing length of use can reduce amount of clothes needed during space missions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59" y="3978971"/>
            <a:ext cx="1778071" cy="1711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30" y="4105058"/>
            <a:ext cx="2107658" cy="1459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73" y="2007241"/>
            <a:ext cx="3847332" cy="192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291" y="1103040"/>
            <a:ext cx="5253054" cy="508755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What makes clothes dirty?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Sweat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Dead skin cells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Bacteria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Many bacteria reside in/on human skin</a:t>
            </a:r>
          </a:p>
          <a:p>
            <a:pPr lvl="1"/>
            <a:r>
              <a:rPr lang="en-US" sz="1900" i="1" dirty="0" smtClean="0">
                <a:solidFill>
                  <a:schemeClr val="tx1"/>
                </a:solidFill>
              </a:rPr>
              <a:t>Staphylococcus spp.</a:t>
            </a:r>
            <a:endParaRPr lang="en-US" sz="1900" i="1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Silver impregnated textiles have antimicrobial properties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Silver </a:t>
            </a:r>
            <a:r>
              <a:rPr lang="en-US" sz="1900" dirty="0" smtClean="0">
                <a:solidFill>
                  <a:schemeClr val="tx1"/>
                </a:solidFill>
              </a:rPr>
              <a:t>is </a:t>
            </a:r>
            <a:r>
              <a:rPr lang="en-US" sz="1900" dirty="0">
                <a:solidFill>
                  <a:schemeClr val="tx1"/>
                </a:solidFill>
              </a:rPr>
              <a:t>broad-spectrum </a:t>
            </a:r>
            <a:r>
              <a:rPr lang="en-US" sz="1900" dirty="0" smtClean="0">
                <a:solidFill>
                  <a:schemeClr val="tx1"/>
                </a:solidFill>
              </a:rPr>
              <a:t>antimicrobials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Silver combined with Hydrogen Peroxide (H</a:t>
            </a:r>
            <a:r>
              <a:rPr lang="en-US" sz="2400" baseline="-25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O</a:t>
            </a:r>
            <a:r>
              <a:rPr lang="en-US" sz="2400" baseline="-25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), a common disinfectant, has exhibited synergistic effects for disinfection of water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97" y="1198358"/>
            <a:ext cx="2025704" cy="1622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97" y="3013427"/>
            <a:ext cx="2064082" cy="1548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697" y="4754381"/>
            <a:ext cx="1896020" cy="1707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Objective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484" y="1751206"/>
            <a:ext cx="6738014" cy="190639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This study aims to assess the antimicrobial efficacy, both quantitatively and qualitatively, of silver-ion impregnated textiles when treated with hydrogen peroxide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Methods</a:t>
            </a:r>
            <a:endParaRPr lang="en-US" sz="3600" dirty="0"/>
          </a:p>
        </p:txBody>
      </p:sp>
      <p:sp>
        <p:nvSpPr>
          <p:cNvPr id="5" name="Content Placeholder 19"/>
          <p:cNvSpPr>
            <a:spLocks noGrp="1"/>
          </p:cNvSpPr>
          <p:nvPr>
            <p:ph idx="1"/>
          </p:nvPr>
        </p:nvSpPr>
        <p:spPr>
          <a:xfrm>
            <a:off x="1800093" y="917703"/>
            <a:ext cx="4140441" cy="5602802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AATCC Test Method 100-2004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“Antibacterial Finishe</a:t>
            </a:r>
            <a:r>
              <a:rPr lang="en-US" dirty="0" smtClean="0">
                <a:solidFill>
                  <a:schemeClr val="tx1"/>
                </a:solidFill>
              </a:rPr>
              <a:t>s on Textile Materials: Assessment of”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Two textiles: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Antimicrobial (AM): Silver-ion impregnated (</a:t>
            </a:r>
            <a:r>
              <a:rPr lang="en-US" dirty="0" err="1" smtClean="0">
                <a:solidFill>
                  <a:schemeClr val="tx1"/>
                </a:solidFill>
              </a:rPr>
              <a:t>PurThread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Non-Antimicrobial (Non-AM): Synthetic Blend (</a:t>
            </a:r>
            <a:r>
              <a:rPr lang="en-US" dirty="0" err="1" smtClean="0">
                <a:solidFill>
                  <a:schemeClr val="tx1"/>
                </a:solidFill>
              </a:rPr>
              <a:t>Gildan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4.8cm diameter swatches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All swatches inoculated with 2mL of </a:t>
            </a:r>
            <a:r>
              <a:rPr lang="en-US" sz="1800" i="1" dirty="0" smtClean="0">
                <a:solidFill>
                  <a:schemeClr val="tx1"/>
                </a:solidFill>
              </a:rPr>
              <a:t>Staphylococcus aureus </a:t>
            </a:r>
            <a:r>
              <a:rPr lang="en-US" sz="1800" dirty="0" smtClean="0">
                <a:solidFill>
                  <a:schemeClr val="tx1"/>
                </a:solidFill>
              </a:rPr>
              <a:t>(Appx 1x10</a:t>
            </a:r>
            <a:r>
              <a:rPr lang="en-US" sz="1800" baseline="30000" dirty="0" smtClean="0">
                <a:solidFill>
                  <a:schemeClr val="tx1"/>
                </a:solidFill>
              </a:rPr>
              <a:t>6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cfu</a:t>
            </a:r>
            <a:r>
              <a:rPr lang="en-US" sz="1800" dirty="0" smtClean="0">
                <a:solidFill>
                  <a:schemeClr val="tx1"/>
                </a:solidFill>
              </a:rPr>
              <a:t>/mL)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One set of AM &amp; Non-AM left untreated, other set treated with H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O</a:t>
            </a:r>
            <a:r>
              <a:rPr lang="en-US" sz="1800" baseline="-25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at varying concentrations and contact times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Swatches are placed in 20mL 2X D/E Neutralizing Broth and vortexed for 30 seconds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0"/>
          <p:cNvSpPr>
            <a:spLocks noGrp="1"/>
          </p:cNvSpPr>
          <p:nvPr>
            <p:ph idx="13"/>
          </p:nvPr>
        </p:nvSpPr>
        <p:spPr>
          <a:xfrm>
            <a:off x="5704708" y="913932"/>
            <a:ext cx="3439292" cy="1576826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Enumeration via spread plate method on Tryptic Soy Agar (TSA) media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Incubation at 37</a:t>
            </a:r>
            <a:r>
              <a:rPr lang="en-US" sz="1800" baseline="30000" dirty="0" smtClean="0">
                <a:solidFill>
                  <a:schemeClr val="tx1"/>
                </a:solidFill>
              </a:rPr>
              <a:t>o</a:t>
            </a:r>
            <a:r>
              <a:rPr lang="en-US" sz="1800" dirty="0" smtClean="0">
                <a:solidFill>
                  <a:schemeClr val="tx1"/>
                </a:solidFill>
              </a:rPr>
              <a:t>C for 24 hours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" y="1198193"/>
            <a:ext cx="1581884" cy="1186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845" y="4495831"/>
            <a:ext cx="1715650" cy="128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6" y="4673988"/>
            <a:ext cx="2217063" cy="1662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86" y="2771945"/>
            <a:ext cx="2273252" cy="1704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62" y="2480521"/>
            <a:ext cx="1277777" cy="1704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Methods (cont’d)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07" y="1197815"/>
            <a:ext cx="3599264" cy="491895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Concentrations: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3%, 1% &amp; 0.5%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Contact Times: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20 mins, 40 mins &amp; 60 mins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Contact Conditions: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37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&amp; 44% </a:t>
            </a:r>
            <a:r>
              <a:rPr lang="en-US" dirty="0" smtClean="0">
                <a:solidFill>
                  <a:schemeClr val="tx1"/>
                </a:solidFill>
              </a:rPr>
              <a:t>RH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Controls: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AM, Non-AM, AM +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and Non-AM +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inoculated and assayed immediately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Untreated AM &amp; Non-AM followed through contact period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22" y="3299869"/>
            <a:ext cx="2124456" cy="2834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10" y="1103313"/>
            <a:ext cx="2770681" cy="2024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3% 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</a:t>
            </a:r>
            <a:endParaRPr lang="en-US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505541"/>
              </p:ext>
            </p:extLst>
          </p:nvPr>
        </p:nvGraphicFramePr>
        <p:xfrm>
          <a:off x="708939" y="1103313"/>
          <a:ext cx="7725103" cy="461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1% 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</a:t>
            </a:r>
            <a:endParaRPr lang="en-US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711566"/>
              </p:ext>
            </p:extLst>
          </p:nvPr>
        </p:nvGraphicFramePr>
        <p:xfrm>
          <a:off x="708939" y="1103312"/>
          <a:ext cx="7725103" cy="4614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Results: 0.5% 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</a:t>
            </a:r>
            <a:endParaRPr lang="en-US" sz="36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122407"/>
              </p:ext>
            </p:extLst>
          </p:nvPr>
        </p:nvGraphicFramePr>
        <p:xfrm>
          <a:off x="685291" y="1103312"/>
          <a:ext cx="7748751" cy="4614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81" y="5738762"/>
            <a:ext cx="72590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764</Words>
  <Application>Microsoft Office PowerPoint</Application>
  <PresentationFormat>On-screen Show (4:3)</PresentationFormat>
  <Paragraphs>107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Office Theme</vt:lpstr>
      <vt:lpstr>How do you do Laundry in Space?   Assessing the Efficacy of Hydrogen Peroxide as a Disinfectant/Deodorizer in Combination with Silver Impregnated Textiles</vt:lpstr>
      <vt:lpstr>Introduction</vt:lpstr>
      <vt:lpstr>Background</vt:lpstr>
      <vt:lpstr>Objective</vt:lpstr>
      <vt:lpstr>Methods</vt:lpstr>
      <vt:lpstr>Methods (cont’d)</vt:lpstr>
      <vt:lpstr>Results: 3% H2O2</vt:lpstr>
      <vt:lpstr>Results: 1% H2O2</vt:lpstr>
      <vt:lpstr>Results: 0.5% H2O2</vt:lpstr>
      <vt:lpstr>Results: Synergy</vt:lpstr>
      <vt:lpstr>Results: Synergy</vt:lpstr>
      <vt:lpstr>Results: Synergy</vt:lpstr>
      <vt:lpstr>Conclusions</vt:lpstr>
      <vt:lpstr>Future Work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urdesign</dc:creator>
  <cp:lastModifiedBy>Christina Morrison</cp:lastModifiedBy>
  <cp:revision>60</cp:revision>
  <dcterms:created xsi:type="dcterms:W3CDTF">2014-09-04T21:39:25Z</dcterms:created>
  <dcterms:modified xsi:type="dcterms:W3CDTF">2017-04-07T23:29:40Z</dcterms:modified>
</cp:coreProperties>
</file>